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0"/>
  </p:notesMasterIdLst>
  <p:sldIdLst>
    <p:sldId id="282" r:id="rId2"/>
    <p:sldId id="256" r:id="rId3"/>
    <p:sldId id="269" r:id="rId4"/>
    <p:sldId id="257" r:id="rId5"/>
    <p:sldId id="273" r:id="rId6"/>
    <p:sldId id="262" r:id="rId7"/>
    <p:sldId id="274" r:id="rId8"/>
    <p:sldId id="275" r:id="rId9"/>
    <p:sldId id="270" r:id="rId10"/>
    <p:sldId id="279" r:id="rId11"/>
    <p:sldId id="280" r:id="rId12"/>
    <p:sldId id="276" r:id="rId13"/>
    <p:sldId id="277" r:id="rId14"/>
    <p:sldId id="278" r:id="rId15"/>
    <p:sldId id="281" r:id="rId16"/>
    <p:sldId id="272" r:id="rId17"/>
    <p:sldId id="268" r:id="rId18"/>
    <p:sldId id="26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A7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976"/>
    <p:restoredTop sz="92277"/>
  </p:normalViewPr>
  <p:slideViewPr>
    <p:cSldViewPr snapToGrid="0" snapToObjects="1">
      <p:cViewPr>
        <p:scale>
          <a:sx n="80" d="100"/>
          <a:sy n="80" d="100"/>
        </p:scale>
        <p:origin x="-400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hdphoto2.wdp>
</file>

<file path=ppt/media/hdphoto3.wdp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7B8E2F-D88E-AC47-ACC5-70E5A4E7613D}" type="datetimeFigureOut">
              <a:rPr lang="en-US" smtClean="0"/>
              <a:t>7/19/18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27D7AD-E42F-5F49-8D4B-9B398D868D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6227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blog.schneider-electric.com</a:t>
            </a:r>
            <a:r>
              <a:rPr lang="en-US" dirty="0" smtClean="0"/>
              <a:t>/</a:t>
            </a:r>
            <a:r>
              <a:rPr lang="en-US" dirty="0" err="1" smtClean="0"/>
              <a:t>wp</a:t>
            </a:r>
            <a:r>
              <a:rPr lang="en-US" dirty="0" smtClean="0"/>
              <a:t>-content/uploads/2013/12/Building-Blocks-with-</a:t>
            </a:r>
            <a:r>
              <a:rPr lang="en-US" dirty="0" err="1" smtClean="0"/>
              <a:t>Legos.jpg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27D7AD-E42F-5F49-8D4B-9B398D868D5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6983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27D7AD-E42F-5F49-8D4B-9B398D868D5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6395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https://d2v9y0dukr6mq2.cloudfront.net/video/thumbnail/uh59Wh0/palm-hand-icon-cartoon-illustration-hand-drawn-animation-transparent_41gyct___S0004.jpg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27D7AD-E42F-5F49-8D4B-9B398D868D5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670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</a:t>
            </a:r>
            <a:r>
              <a:rPr lang="en-US" dirty="0" err="1" smtClean="0"/>
              <a:t>www.morganmckinley.co.uk</a:t>
            </a:r>
            <a:r>
              <a:rPr lang="en-US" dirty="0" smtClean="0"/>
              <a:t>/sites/</a:t>
            </a:r>
            <a:r>
              <a:rPr lang="en-US" dirty="0" err="1" smtClean="0"/>
              <a:t>galileo.morganmckinley.co.uk</a:t>
            </a:r>
            <a:r>
              <a:rPr lang="en-US" dirty="0" smtClean="0"/>
              <a:t>/files/styles/</a:t>
            </a:r>
            <a:r>
              <a:rPr lang="en-US" dirty="0" err="1" smtClean="0"/>
              <a:t>blog_banner</a:t>
            </a:r>
            <a:r>
              <a:rPr lang="en-US" dirty="0" smtClean="0"/>
              <a:t>/public/</a:t>
            </a:r>
            <a:r>
              <a:rPr lang="en-US" dirty="0" err="1" smtClean="0"/>
              <a:t>dragon.jpg?itok</a:t>
            </a:r>
            <a:r>
              <a:rPr lang="en-US" dirty="0" smtClean="0"/>
              <a:t>=G4ajnNBT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27D7AD-E42F-5F49-8D4B-9B398D868D5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E2F26-D8CB-B041-9636-663B73AA2DD7}" type="datetimeFigureOut">
              <a:rPr lang="en-US" smtClean="0"/>
              <a:t>7/19/18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429F3-3B76-5D4D-87E9-87D11344E1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E2F26-D8CB-B041-9636-663B73AA2DD7}" type="datetimeFigureOut">
              <a:rPr lang="en-US" smtClean="0"/>
              <a:t>7/19/18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429F3-3B76-5D4D-87E9-87D11344E1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E2F26-D8CB-B041-9636-663B73AA2DD7}" type="datetimeFigureOut">
              <a:rPr lang="en-US" smtClean="0"/>
              <a:t>7/19/18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429F3-3B76-5D4D-87E9-87D11344E1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E2F26-D8CB-B041-9636-663B73AA2DD7}" type="datetimeFigureOut">
              <a:rPr lang="en-US" smtClean="0"/>
              <a:t>7/19/18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429F3-3B76-5D4D-87E9-87D11344E1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E2F26-D8CB-B041-9636-663B73AA2DD7}" type="datetimeFigureOut">
              <a:rPr lang="en-US" smtClean="0"/>
              <a:t>7/19/18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429F3-3B76-5D4D-87E9-87D11344E1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E2F26-D8CB-B041-9636-663B73AA2DD7}" type="datetimeFigureOut">
              <a:rPr lang="en-US" smtClean="0"/>
              <a:t>7/19/18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429F3-3B76-5D4D-87E9-87D11344E1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E2F26-D8CB-B041-9636-663B73AA2DD7}" type="datetimeFigureOut">
              <a:rPr lang="en-US" smtClean="0"/>
              <a:t>7/19/18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429F3-3B76-5D4D-87E9-87D11344E1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E2F26-D8CB-B041-9636-663B73AA2DD7}" type="datetimeFigureOut">
              <a:rPr lang="en-US" smtClean="0"/>
              <a:t>7/19/18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429F3-3B76-5D4D-87E9-87D11344E1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E2F26-D8CB-B041-9636-663B73AA2DD7}" type="datetimeFigureOut">
              <a:rPr lang="en-US" smtClean="0"/>
              <a:t>7/19/18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429F3-3B76-5D4D-87E9-87D11344E1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E2F26-D8CB-B041-9636-663B73AA2DD7}" type="datetimeFigureOut">
              <a:rPr lang="en-US" smtClean="0"/>
              <a:t>7/19/18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429F3-3B76-5D4D-87E9-87D11344E1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E2F26-D8CB-B041-9636-663B73AA2DD7}" type="datetimeFigureOut">
              <a:rPr lang="en-US" smtClean="0"/>
              <a:t>7/19/18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429F3-3B76-5D4D-87E9-87D11344E1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2E2F26-D8CB-B041-9636-663B73AA2DD7}" type="datetimeFigureOut">
              <a:rPr lang="en-US" smtClean="0"/>
              <a:t>7/19/18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F429F3-3B76-5D4D-87E9-87D11344E1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23120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microsoft.com/office/2007/relationships/hdphoto" Target="../media/hdphoto2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microsoft.com/office/2007/relationships/hdphoto" Target="../media/hdphoto3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Relationship Id="rId3" Type="http://schemas.openxmlformats.org/officeDocument/2006/relationships/image" Target="../media/image7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Relationship Id="rId3" Type="http://schemas.openxmlformats.org/officeDocument/2006/relationships/image" Target="../media/image6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Hello!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you haven't already, please install </a:t>
            </a:r>
            <a:r>
              <a:rPr lang="en-US" dirty="0" err="1" smtClean="0"/>
              <a:t>pygame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Try 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pip install </a:t>
            </a:r>
            <a:r>
              <a:rPr lang="en-US" dirty="0" err="1" smtClean="0">
                <a:latin typeface="Andale Mono" charset="0"/>
                <a:ea typeface="Andale Mono" charset="0"/>
                <a:cs typeface="Andale Mono" charset="0"/>
              </a:rPr>
              <a:t>pygame</a:t>
            </a:r>
            <a:endParaRPr lang="en-US" dirty="0" smtClean="0">
              <a:latin typeface="Andale Mono" charset="0"/>
              <a:ea typeface="Andale Mono" charset="0"/>
              <a:cs typeface="Andale Mono" charset="0"/>
            </a:endParaRPr>
          </a:p>
          <a:p>
            <a:pPr lvl="1"/>
            <a:r>
              <a:rPr lang="en-US" dirty="0" smtClean="0">
                <a:ea typeface="Andale Mono" charset="0"/>
                <a:cs typeface="Andale Mono" charset="0"/>
              </a:rPr>
              <a:t>To check that it's installed, open python in the terminal (type "python", then enter) and then try running 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import </a:t>
            </a:r>
            <a:r>
              <a:rPr lang="en-US" dirty="0" err="1" smtClean="0">
                <a:latin typeface="Andale Mono" charset="0"/>
                <a:ea typeface="Andale Mono" charset="0"/>
                <a:cs typeface="Andale Mono" charset="0"/>
              </a:rPr>
              <a:t>pygame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dirty="0" smtClean="0">
                <a:ea typeface="Andale Mono" charset="0"/>
                <a:cs typeface="Andale Mono" charset="0"/>
              </a:rPr>
              <a:t>(type 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"import </a:t>
            </a:r>
            <a:r>
              <a:rPr lang="en-US" dirty="0" err="1" smtClean="0">
                <a:latin typeface="Andale Mono" charset="0"/>
                <a:ea typeface="Andale Mono" charset="0"/>
                <a:cs typeface="Andale Mono" charset="0"/>
              </a:rPr>
              <a:t>pygame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" </a:t>
            </a:r>
            <a:r>
              <a:rPr lang="en-US" dirty="0" smtClean="0">
                <a:ea typeface="Andale Mono" charset="0"/>
                <a:cs typeface="Andale Mono" charset="0"/>
              </a:rPr>
              <a:t>then enter). If nothing happens, you're good!</a:t>
            </a:r>
            <a:endParaRPr lang="en-US" dirty="0">
              <a:ea typeface="Andale Mono" charset="0"/>
              <a:cs typeface="Andale Mono" charset="0"/>
            </a:endParaRPr>
          </a:p>
          <a:p>
            <a:pPr lvl="1"/>
            <a:r>
              <a:rPr lang="en-US" dirty="0" smtClean="0">
                <a:ea typeface="Andale Mono" charset="0"/>
                <a:cs typeface="Andale Mono" charset="0"/>
              </a:rPr>
              <a:t>If that doesn't work, try checking the </a:t>
            </a:r>
            <a:r>
              <a:rPr lang="en-US" dirty="0" err="1" smtClean="0">
                <a:ea typeface="Andale Mono" charset="0"/>
                <a:cs typeface="Andale Mono" charset="0"/>
              </a:rPr>
              <a:t>pygame</a:t>
            </a:r>
            <a:r>
              <a:rPr lang="en-US" dirty="0" smtClean="0">
                <a:ea typeface="Andale Mono" charset="0"/>
                <a:cs typeface="Andale Mono" charset="0"/>
              </a:rPr>
              <a:t> downloads page.</a:t>
            </a:r>
          </a:p>
          <a:p>
            <a:pPr lvl="1"/>
            <a:r>
              <a:rPr lang="en-US" dirty="0" smtClean="0">
                <a:ea typeface="Andale Mono" charset="0"/>
                <a:cs typeface="Andale Mono" charset="0"/>
              </a:rPr>
              <a:t>If you're having trouble, flag me down!</a:t>
            </a:r>
            <a:endParaRPr lang="en-US" dirty="0">
              <a:ea typeface="Andale Mono" charset="0"/>
              <a:cs typeface="Andale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1348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3049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 smtClean="0"/>
              <a:t>Some Examples of Object Oriented Programming</a:t>
            </a:r>
            <a:endParaRPr lang="en-US" sz="4000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838200" y="2348581"/>
            <a:ext cx="8209547" cy="17517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Clr>
                <a:schemeClr val="tx1"/>
              </a:buClr>
              <a:buFont typeface="+mj-lt"/>
              <a:buAutoNum type="arabicPeriod"/>
            </a:pPr>
            <a:r>
              <a:rPr lang="en-US" dirty="0" err="1" smtClean="0">
                <a:latin typeface="Andale Mono" charset="0"/>
                <a:ea typeface="Andale Mono" charset="0"/>
                <a:cs typeface="Andale Mono" charset="0"/>
              </a:rPr>
              <a:t>my_shape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=</a:t>
            </a:r>
            <a:r>
              <a:rPr lang="en-US" dirty="0" smtClean="0">
                <a:solidFill>
                  <a:srgbClr val="FFC000"/>
                </a:solidFill>
                <a:latin typeface="Andale Mono" charset="0"/>
                <a:ea typeface="Andale Mono" charset="0"/>
                <a:cs typeface="Andale Mono" charset="0"/>
              </a:rPr>
              <a:t>Surface</a:t>
            </a:r>
            <a:r>
              <a:rPr lang="en-US" dirty="0">
                <a:latin typeface="Andale Mono" charset="0"/>
                <a:ea typeface="Andale Mono" charset="0"/>
                <a:cs typeface="Andale Mono" charset="0"/>
              </a:rPr>
              <a:t>((</a:t>
            </a:r>
            <a:r>
              <a:rPr lang="en-US" dirty="0">
                <a:solidFill>
                  <a:srgbClr val="FA72FF"/>
                </a:solidFill>
                <a:latin typeface="Andale Mono" charset="0"/>
                <a:ea typeface="Andale Mono" charset="0"/>
                <a:cs typeface="Andale Mono" charset="0"/>
              </a:rPr>
              <a:t>100</a:t>
            </a:r>
            <a:r>
              <a:rPr lang="en-US" dirty="0">
                <a:latin typeface="Andale Mono" charset="0"/>
                <a:ea typeface="Andale Mono" charset="0"/>
                <a:cs typeface="Andale Mono" charset="0"/>
              </a:rPr>
              <a:t>,</a:t>
            </a:r>
            <a:r>
              <a:rPr lang="en-US" dirty="0">
                <a:solidFill>
                  <a:srgbClr val="FA72FF"/>
                </a:solidFill>
                <a:latin typeface="Andale Mono" charset="0"/>
                <a:ea typeface="Andale Mono" charset="0"/>
                <a:cs typeface="Andale Mono" charset="0"/>
              </a:rPr>
              <a:t>50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))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42857" y1="3922" x2="35192" y2="33170"/>
                        <a14:foregroundMark x1="19512" y1="37418" x2="26132" y2="50980"/>
                        <a14:foregroundMark x1="29617" y1="3105" x2="13240" y2="19118"/>
                        <a14:foregroundMark x1="83972" y1="28595" x2="83972" y2="28595"/>
                        <a14:foregroundMark x1="88850" y1="23203" x2="98258" y2="15033"/>
                        <a14:backgroundMark x1="98955" y1="15523" x2="98955" y2="1552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162"/>
          <a:stretch/>
        </p:blipFill>
        <p:spPr>
          <a:xfrm flipH="1">
            <a:off x="9319690" y="3224463"/>
            <a:ext cx="1675073" cy="3633537"/>
          </a:xfrm>
          <a:prstGeom prst="rect">
            <a:avLst/>
          </a:prstGeo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838199" y="3224463"/>
            <a:ext cx="8209547" cy="17517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chemeClr val="tx1"/>
              </a:buClr>
              <a:buNone/>
            </a:pPr>
            <a:r>
              <a:rPr lang="en-US" dirty="0" smtClean="0">
                <a:ea typeface="Andale Mono" charset="0"/>
                <a:cs typeface="Andale Mono" charset="0"/>
              </a:rPr>
              <a:t>compare to	  </a:t>
            </a:r>
            <a:r>
              <a:rPr lang="en-US" dirty="0" err="1" smtClean="0">
                <a:latin typeface="Andale Mono" charset="0"/>
                <a:ea typeface="Andale Mono" charset="0"/>
                <a:cs typeface="Andale Mono" charset="0"/>
              </a:rPr>
              <a:t>my_shape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=</a:t>
            </a:r>
            <a:r>
              <a:rPr lang="en-US" dirty="0" smtClean="0">
                <a:solidFill>
                  <a:srgbClr val="FFC000"/>
                </a:solidFill>
                <a:latin typeface="Andale Mono" charset="0"/>
                <a:ea typeface="Andale Mono" charset="0"/>
                <a:cs typeface="Andale Mono" charset="0"/>
              </a:rPr>
              <a:t>Surface</a:t>
            </a:r>
          </a:p>
          <a:p>
            <a:pPr marL="0" indent="0">
              <a:buClr>
                <a:schemeClr val="tx1"/>
              </a:buClr>
              <a:buNone/>
            </a:pP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	and 	</a:t>
            </a:r>
            <a:r>
              <a:rPr lang="en-US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dirty="0" err="1" smtClean="0">
                <a:latin typeface="Andale Mono" charset="0"/>
                <a:ea typeface="Andale Mono" charset="0"/>
                <a:cs typeface="Andale Mono" charset="0"/>
              </a:rPr>
              <a:t>my_shape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=</a:t>
            </a:r>
            <a:r>
              <a:rPr lang="en-US" dirty="0" smtClean="0">
                <a:solidFill>
                  <a:srgbClr val="FFC000"/>
                </a:solidFill>
                <a:latin typeface="Andale Mono" charset="0"/>
                <a:ea typeface="Andale Mono" charset="0"/>
                <a:cs typeface="Andale Mono" charset="0"/>
              </a:rPr>
              <a:t>Surface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(</a:t>
            </a:r>
            <a:r>
              <a:rPr lang="en-US" dirty="0" smtClean="0">
                <a:solidFill>
                  <a:srgbClr val="FA72FF"/>
                </a:solidFill>
                <a:latin typeface="Andale Mono" charset="0"/>
                <a:ea typeface="Andale Mono" charset="0"/>
                <a:cs typeface="Andale Mono" charset="0"/>
              </a:rPr>
              <a:t>100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,</a:t>
            </a:r>
            <a:r>
              <a:rPr lang="en-US" dirty="0" smtClean="0">
                <a:solidFill>
                  <a:srgbClr val="FA72FF"/>
                </a:solidFill>
                <a:latin typeface="Andale Mono" charset="0"/>
                <a:ea typeface="Andale Mono" charset="0"/>
                <a:cs typeface="Andale Mono" charset="0"/>
              </a:rPr>
              <a:t>50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)</a:t>
            </a:r>
            <a:endParaRPr lang="en-US" dirty="0"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buClr>
                <a:schemeClr val="tx1"/>
              </a:buClr>
              <a:buNone/>
            </a:pPr>
            <a:endParaRPr lang="en-US" dirty="0" smtClean="0">
              <a:latin typeface="Andale Mono" charset="0"/>
              <a:ea typeface="Andale Mono" charset="0"/>
              <a:cs typeface="Andale Mono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677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511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3049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 smtClean="0"/>
              <a:t>Some Examples of Object Oriented Programming</a:t>
            </a:r>
            <a:endParaRPr lang="en-US" sz="4000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838200" y="2348581"/>
            <a:ext cx="8209547" cy="17517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Clr>
                <a:schemeClr val="tx1"/>
              </a:buClr>
              <a:buFont typeface="+mj-lt"/>
              <a:buAutoNum type="arabicPeriod"/>
            </a:pPr>
            <a:r>
              <a:rPr lang="en-US" dirty="0" err="1" smtClean="0">
                <a:latin typeface="Andale Mono" charset="0"/>
                <a:ea typeface="Andale Mono" charset="0"/>
                <a:cs typeface="Andale Mono" charset="0"/>
              </a:rPr>
              <a:t>my_shape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=</a:t>
            </a:r>
            <a:r>
              <a:rPr lang="en-US" dirty="0" smtClean="0">
                <a:solidFill>
                  <a:srgbClr val="FFC000"/>
                </a:solidFill>
                <a:latin typeface="Andale Mono" charset="0"/>
                <a:ea typeface="Andale Mono" charset="0"/>
                <a:cs typeface="Andale Mono" charset="0"/>
              </a:rPr>
              <a:t>Surface</a:t>
            </a:r>
            <a:r>
              <a:rPr lang="en-US" dirty="0">
                <a:latin typeface="Andale Mono" charset="0"/>
                <a:ea typeface="Andale Mono" charset="0"/>
                <a:cs typeface="Andale Mono" charset="0"/>
              </a:rPr>
              <a:t>((</a:t>
            </a:r>
            <a:r>
              <a:rPr lang="en-US" dirty="0">
                <a:solidFill>
                  <a:srgbClr val="FA72FF"/>
                </a:solidFill>
                <a:latin typeface="Andale Mono" charset="0"/>
                <a:ea typeface="Andale Mono" charset="0"/>
                <a:cs typeface="Andale Mono" charset="0"/>
              </a:rPr>
              <a:t>100</a:t>
            </a:r>
            <a:r>
              <a:rPr lang="en-US" dirty="0">
                <a:latin typeface="Andale Mono" charset="0"/>
                <a:ea typeface="Andale Mono" charset="0"/>
                <a:cs typeface="Andale Mono" charset="0"/>
              </a:rPr>
              <a:t>,</a:t>
            </a:r>
            <a:r>
              <a:rPr lang="en-US" dirty="0">
                <a:solidFill>
                  <a:srgbClr val="FA72FF"/>
                </a:solidFill>
                <a:latin typeface="Andale Mono" charset="0"/>
                <a:ea typeface="Andale Mono" charset="0"/>
                <a:cs typeface="Andale Mono" charset="0"/>
              </a:rPr>
              <a:t>50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))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42857" y1="3922" x2="35192" y2="33170"/>
                        <a14:foregroundMark x1="19512" y1="37418" x2="26132" y2="50980"/>
                        <a14:foregroundMark x1="29617" y1="3105" x2="13240" y2="19118"/>
                        <a14:foregroundMark x1="83972" y1="28595" x2="83972" y2="28595"/>
                        <a14:foregroundMark x1="88850" y1="23203" x2="98258" y2="15033"/>
                        <a14:backgroundMark x1="98955" y1="15523" x2="98955" y2="1552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162"/>
          <a:stretch/>
        </p:blipFill>
        <p:spPr>
          <a:xfrm flipH="1">
            <a:off x="9319690" y="3224463"/>
            <a:ext cx="1675073" cy="3633537"/>
          </a:xfrm>
          <a:prstGeom prst="rect">
            <a:avLst/>
          </a:prstGeo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838199" y="3224463"/>
            <a:ext cx="8209547" cy="17517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chemeClr val="tx1"/>
              </a:buClr>
              <a:buNone/>
            </a:pPr>
            <a:r>
              <a:rPr lang="en-US" dirty="0" smtClean="0">
                <a:ea typeface="Andale Mono" charset="0"/>
                <a:cs typeface="Andale Mono" charset="0"/>
              </a:rPr>
              <a:t>compare to	  </a:t>
            </a:r>
            <a:r>
              <a:rPr lang="en-US" dirty="0" err="1" smtClean="0">
                <a:latin typeface="Andale Mono" charset="0"/>
                <a:ea typeface="Andale Mono" charset="0"/>
                <a:cs typeface="Andale Mono" charset="0"/>
              </a:rPr>
              <a:t>my_shape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=</a:t>
            </a:r>
            <a:r>
              <a:rPr lang="en-US" dirty="0" smtClean="0">
                <a:solidFill>
                  <a:srgbClr val="FFC000"/>
                </a:solidFill>
                <a:latin typeface="Andale Mono" charset="0"/>
                <a:ea typeface="Andale Mono" charset="0"/>
                <a:cs typeface="Andale Mono" charset="0"/>
              </a:rPr>
              <a:t>Surface</a:t>
            </a:r>
          </a:p>
          <a:p>
            <a:pPr marL="0" indent="0">
              <a:buClr>
                <a:schemeClr val="tx1"/>
              </a:buClr>
              <a:buNone/>
            </a:pP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	and 	</a:t>
            </a:r>
            <a:r>
              <a:rPr lang="en-US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dirty="0" err="1" smtClean="0">
                <a:latin typeface="Andale Mono" charset="0"/>
                <a:ea typeface="Andale Mono" charset="0"/>
                <a:cs typeface="Andale Mono" charset="0"/>
              </a:rPr>
              <a:t>my_shape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=</a:t>
            </a:r>
            <a:r>
              <a:rPr lang="en-US" dirty="0" smtClean="0">
                <a:solidFill>
                  <a:srgbClr val="FFC000"/>
                </a:solidFill>
                <a:latin typeface="Andale Mono" charset="0"/>
                <a:ea typeface="Andale Mono" charset="0"/>
                <a:cs typeface="Andale Mono" charset="0"/>
              </a:rPr>
              <a:t>Surface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(</a:t>
            </a:r>
            <a:r>
              <a:rPr lang="en-US" dirty="0" smtClean="0">
                <a:solidFill>
                  <a:srgbClr val="FA72FF"/>
                </a:solidFill>
                <a:latin typeface="Andale Mono" charset="0"/>
                <a:ea typeface="Andale Mono" charset="0"/>
                <a:cs typeface="Andale Mono" charset="0"/>
              </a:rPr>
              <a:t>100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,</a:t>
            </a:r>
            <a:r>
              <a:rPr lang="en-US" dirty="0" smtClean="0">
                <a:solidFill>
                  <a:srgbClr val="FA72FF"/>
                </a:solidFill>
                <a:latin typeface="Andale Mono" charset="0"/>
                <a:ea typeface="Andale Mono" charset="0"/>
                <a:cs typeface="Andale Mono" charset="0"/>
              </a:rPr>
              <a:t>50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)</a:t>
            </a:r>
            <a:endParaRPr lang="en-US" dirty="0"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buClr>
                <a:schemeClr val="tx1"/>
              </a:buClr>
              <a:buNone/>
            </a:pPr>
            <a:endParaRPr lang="en-US" dirty="0" smtClean="0">
              <a:latin typeface="Andale Mono" charset="0"/>
              <a:ea typeface="Andale Mono" charset="0"/>
              <a:cs typeface="Andale Mono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67714" cy="6858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677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154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3049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 smtClean="0"/>
              <a:t>Some Examples of Object Oriented Programming</a:t>
            </a:r>
            <a:endParaRPr lang="en-US" sz="4000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838200" y="2348581"/>
            <a:ext cx="8209547" cy="17517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Clr>
                <a:schemeClr val="tx1"/>
              </a:buClr>
              <a:buFont typeface="+mj-lt"/>
              <a:buAutoNum type="arabicPeriod"/>
            </a:pPr>
            <a:r>
              <a:rPr lang="en-US" dirty="0" err="1" smtClean="0">
                <a:latin typeface="Andale Mono" charset="0"/>
                <a:ea typeface="Andale Mono" charset="0"/>
                <a:cs typeface="Andale Mono" charset="0"/>
              </a:rPr>
              <a:t>my_shape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=</a:t>
            </a:r>
            <a:r>
              <a:rPr lang="en-US" dirty="0" smtClean="0">
                <a:solidFill>
                  <a:srgbClr val="FFC000"/>
                </a:solidFill>
                <a:latin typeface="Andale Mono" charset="0"/>
                <a:ea typeface="Andale Mono" charset="0"/>
                <a:cs typeface="Andale Mono" charset="0"/>
              </a:rPr>
              <a:t>Surface</a:t>
            </a:r>
            <a:r>
              <a:rPr lang="en-US" dirty="0">
                <a:latin typeface="Andale Mono" charset="0"/>
                <a:ea typeface="Andale Mono" charset="0"/>
                <a:cs typeface="Andale Mono" charset="0"/>
              </a:rPr>
              <a:t>((</a:t>
            </a:r>
            <a:r>
              <a:rPr lang="en-US" dirty="0">
                <a:solidFill>
                  <a:srgbClr val="FA72FF"/>
                </a:solidFill>
                <a:latin typeface="Andale Mono" charset="0"/>
                <a:ea typeface="Andale Mono" charset="0"/>
                <a:cs typeface="Andale Mono" charset="0"/>
              </a:rPr>
              <a:t>100</a:t>
            </a:r>
            <a:r>
              <a:rPr lang="en-US" dirty="0">
                <a:latin typeface="Andale Mono" charset="0"/>
                <a:ea typeface="Andale Mono" charset="0"/>
                <a:cs typeface="Andale Mono" charset="0"/>
              </a:rPr>
              <a:t>,</a:t>
            </a:r>
            <a:r>
              <a:rPr lang="en-US" dirty="0">
                <a:solidFill>
                  <a:srgbClr val="FA72FF"/>
                </a:solidFill>
                <a:latin typeface="Andale Mono" charset="0"/>
                <a:ea typeface="Andale Mono" charset="0"/>
                <a:cs typeface="Andale Mono" charset="0"/>
              </a:rPr>
              <a:t>50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))</a:t>
            </a:r>
          </a:p>
          <a:p>
            <a:pPr marL="514350" indent="-514350">
              <a:buClr>
                <a:schemeClr val="tx1"/>
              </a:buClr>
              <a:buFont typeface="+mj-lt"/>
              <a:buAutoNum type="arabicPeriod"/>
            </a:pPr>
            <a:r>
              <a:rPr lang="en-US" dirty="0" err="1" smtClean="0">
                <a:solidFill>
                  <a:schemeClr val="accent4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my_shape</a:t>
            </a:r>
            <a:r>
              <a:rPr lang="en-US" dirty="0" err="1" smtClean="0">
                <a:latin typeface="Andale Mono" charset="0"/>
                <a:ea typeface="Andale Mono" charset="0"/>
                <a:cs typeface="Andale Mono" charset="0"/>
              </a:rPr>
              <a:t>.</a:t>
            </a:r>
            <a:r>
              <a:rPr lang="en-US" dirty="0" err="1" smtClean="0">
                <a:solidFill>
                  <a:srgbClr val="FFC000"/>
                </a:solidFill>
                <a:latin typeface="Andale Mono" charset="0"/>
                <a:ea typeface="Andale Mono" charset="0"/>
                <a:cs typeface="Andale Mono" charset="0"/>
              </a:rPr>
              <a:t>fill</a:t>
            </a:r>
            <a:r>
              <a:rPr lang="en-US" dirty="0">
                <a:latin typeface="Andale Mono" charset="0"/>
                <a:ea typeface="Andale Mono" charset="0"/>
                <a:cs typeface="Andale Mono" charset="0"/>
              </a:rPr>
              <a:t>((</a:t>
            </a:r>
            <a:r>
              <a:rPr lang="en-US" dirty="0">
                <a:solidFill>
                  <a:srgbClr val="FA72FF"/>
                </a:solidFill>
                <a:latin typeface="Andale Mono" charset="0"/>
                <a:ea typeface="Andale Mono" charset="0"/>
                <a:cs typeface="Andale Mono" charset="0"/>
              </a:rPr>
              <a:t>0</a:t>
            </a:r>
            <a:r>
              <a:rPr lang="en-US" dirty="0">
                <a:latin typeface="Andale Mono" charset="0"/>
                <a:ea typeface="Andale Mono" charset="0"/>
                <a:cs typeface="Andale Mono" charset="0"/>
              </a:rPr>
              <a:t>,</a:t>
            </a:r>
            <a:r>
              <a:rPr lang="en-US" dirty="0">
                <a:solidFill>
                  <a:srgbClr val="FA72FF"/>
                </a:solidFill>
                <a:latin typeface="Andale Mono" charset="0"/>
                <a:ea typeface="Andale Mono" charset="0"/>
                <a:cs typeface="Andale Mono" charset="0"/>
              </a:rPr>
              <a:t>0</a:t>
            </a:r>
            <a:r>
              <a:rPr lang="en-US" dirty="0">
                <a:latin typeface="Andale Mono" charset="0"/>
                <a:ea typeface="Andale Mono" charset="0"/>
                <a:cs typeface="Andale Mono" charset="0"/>
              </a:rPr>
              <a:t>,</a:t>
            </a:r>
            <a:r>
              <a:rPr lang="en-US" dirty="0">
                <a:solidFill>
                  <a:srgbClr val="FA72FF"/>
                </a:solidFill>
                <a:latin typeface="Andale Mono" charset="0"/>
                <a:ea typeface="Andale Mono" charset="0"/>
                <a:cs typeface="Andale Mono" charset="0"/>
              </a:rPr>
              <a:t>255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))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42857" y1="3922" x2="35192" y2="33170"/>
                        <a14:foregroundMark x1="19512" y1="37418" x2="26132" y2="50980"/>
                        <a14:foregroundMark x1="29617" y1="3105" x2="13240" y2="19118"/>
                        <a14:foregroundMark x1="83972" y1="28595" x2="83972" y2="28595"/>
                        <a14:foregroundMark x1="88850" y1="23203" x2="98258" y2="15033"/>
                        <a14:backgroundMark x1="98955" y1="15523" x2="98955" y2="1552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162"/>
          <a:stretch/>
        </p:blipFill>
        <p:spPr>
          <a:xfrm flipH="1">
            <a:off x="9319690" y="3224463"/>
            <a:ext cx="1675073" cy="363353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57726" y="2085473"/>
            <a:ext cx="8390021" cy="721895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338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3049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 smtClean="0"/>
              <a:t>Some Examples of Object Oriented Programming</a:t>
            </a:r>
            <a:endParaRPr lang="en-US" sz="4000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838200" y="2348581"/>
            <a:ext cx="8209547" cy="17517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Clr>
                <a:schemeClr val="tx1"/>
              </a:buClr>
              <a:buFont typeface="+mj-lt"/>
              <a:buAutoNum type="arabicPeriod"/>
            </a:pPr>
            <a:r>
              <a:rPr lang="en-US" dirty="0" err="1" smtClean="0">
                <a:latin typeface="Andale Mono" charset="0"/>
                <a:ea typeface="Andale Mono" charset="0"/>
                <a:cs typeface="Andale Mono" charset="0"/>
              </a:rPr>
              <a:t>my_shape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=</a:t>
            </a:r>
            <a:r>
              <a:rPr lang="en-US" dirty="0" smtClean="0">
                <a:solidFill>
                  <a:srgbClr val="FFC000"/>
                </a:solidFill>
                <a:latin typeface="Andale Mono" charset="0"/>
                <a:ea typeface="Andale Mono" charset="0"/>
                <a:cs typeface="Andale Mono" charset="0"/>
              </a:rPr>
              <a:t>Surface</a:t>
            </a:r>
            <a:r>
              <a:rPr lang="en-US" dirty="0">
                <a:latin typeface="Andale Mono" charset="0"/>
                <a:ea typeface="Andale Mono" charset="0"/>
                <a:cs typeface="Andale Mono" charset="0"/>
              </a:rPr>
              <a:t>((</a:t>
            </a:r>
            <a:r>
              <a:rPr lang="en-US" dirty="0">
                <a:solidFill>
                  <a:srgbClr val="FA72FF"/>
                </a:solidFill>
                <a:latin typeface="Andale Mono" charset="0"/>
                <a:ea typeface="Andale Mono" charset="0"/>
                <a:cs typeface="Andale Mono" charset="0"/>
              </a:rPr>
              <a:t>100</a:t>
            </a:r>
            <a:r>
              <a:rPr lang="en-US" dirty="0">
                <a:latin typeface="Andale Mono" charset="0"/>
                <a:ea typeface="Andale Mono" charset="0"/>
                <a:cs typeface="Andale Mono" charset="0"/>
              </a:rPr>
              <a:t>,</a:t>
            </a:r>
            <a:r>
              <a:rPr lang="en-US" dirty="0">
                <a:solidFill>
                  <a:srgbClr val="FA72FF"/>
                </a:solidFill>
                <a:latin typeface="Andale Mono" charset="0"/>
                <a:ea typeface="Andale Mono" charset="0"/>
                <a:cs typeface="Andale Mono" charset="0"/>
              </a:rPr>
              <a:t>50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))</a:t>
            </a:r>
          </a:p>
          <a:p>
            <a:pPr marL="514350" indent="-514350">
              <a:buClr>
                <a:schemeClr val="tx1"/>
              </a:buClr>
              <a:buFont typeface="+mj-lt"/>
              <a:buAutoNum type="arabicPeriod"/>
            </a:pPr>
            <a:r>
              <a:rPr lang="en-US" dirty="0" err="1" smtClean="0">
                <a:solidFill>
                  <a:schemeClr val="accent4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my_shape</a:t>
            </a:r>
            <a:r>
              <a:rPr lang="en-US" dirty="0" err="1" smtClean="0">
                <a:latin typeface="Andale Mono" charset="0"/>
                <a:ea typeface="Andale Mono" charset="0"/>
                <a:cs typeface="Andale Mono" charset="0"/>
              </a:rPr>
              <a:t>.</a:t>
            </a:r>
            <a:r>
              <a:rPr lang="en-US" dirty="0" err="1" smtClean="0">
                <a:solidFill>
                  <a:srgbClr val="FFC000"/>
                </a:solidFill>
                <a:latin typeface="Andale Mono" charset="0"/>
                <a:ea typeface="Andale Mono" charset="0"/>
                <a:cs typeface="Andale Mono" charset="0"/>
              </a:rPr>
              <a:t>fill</a:t>
            </a:r>
            <a:r>
              <a:rPr lang="en-US" dirty="0">
                <a:latin typeface="Andale Mono" charset="0"/>
                <a:ea typeface="Andale Mono" charset="0"/>
                <a:cs typeface="Andale Mono" charset="0"/>
              </a:rPr>
              <a:t>((</a:t>
            </a:r>
            <a:r>
              <a:rPr lang="en-US" dirty="0">
                <a:solidFill>
                  <a:srgbClr val="FA72FF"/>
                </a:solidFill>
                <a:latin typeface="Andale Mono" charset="0"/>
                <a:ea typeface="Andale Mono" charset="0"/>
                <a:cs typeface="Andale Mono" charset="0"/>
              </a:rPr>
              <a:t>0</a:t>
            </a:r>
            <a:r>
              <a:rPr lang="en-US" dirty="0">
                <a:latin typeface="Andale Mono" charset="0"/>
                <a:ea typeface="Andale Mono" charset="0"/>
                <a:cs typeface="Andale Mono" charset="0"/>
              </a:rPr>
              <a:t>,</a:t>
            </a:r>
            <a:r>
              <a:rPr lang="en-US" dirty="0">
                <a:solidFill>
                  <a:srgbClr val="FA72FF"/>
                </a:solidFill>
                <a:latin typeface="Andale Mono" charset="0"/>
                <a:ea typeface="Andale Mono" charset="0"/>
                <a:cs typeface="Andale Mono" charset="0"/>
              </a:rPr>
              <a:t>0</a:t>
            </a:r>
            <a:r>
              <a:rPr lang="en-US" dirty="0">
                <a:latin typeface="Andale Mono" charset="0"/>
                <a:ea typeface="Andale Mono" charset="0"/>
                <a:cs typeface="Andale Mono" charset="0"/>
              </a:rPr>
              <a:t>,</a:t>
            </a:r>
            <a:r>
              <a:rPr lang="en-US" dirty="0">
                <a:solidFill>
                  <a:srgbClr val="FA72FF"/>
                </a:solidFill>
                <a:latin typeface="Andale Mono" charset="0"/>
                <a:ea typeface="Andale Mono" charset="0"/>
                <a:cs typeface="Andale Mono" charset="0"/>
              </a:rPr>
              <a:t>255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))</a:t>
            </a:r>
          </a:p>
          <a:p>
            <a:pPr marL="514350" indent="-514350">
              <a:buClr>
                <a:schemeClr val="tx1"/>
              </a:buClr>
              <a:buFont typeface="+mj-lt"/>
              <a:buAutoNum type="arabicPeriod"/>
            </a:pPr>
            <a:r>
              <a:rPr lang="en-US" dirty="0" err="1" smtClean="0">
                <a:latin typeface="Andale Mono" charset="0"/>
                <a:ea typeface="Andale Mono" charset="0"/>
                <a:cs typeface="Andale Mono" charset="0"/>
              </a:rPr>
              <a:t>my_shape_rect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 = </a:t>
            </a:r>
            <a:r>
              <a:rPr lang="en-US" dirty="0" err="1" smtClean="0">
                <a:solidFill>
                  <a:schemeClr val="accent4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my_shape</a:t>
            </a:r>
            <a:r>
              <a:rPr lang="en-US" dirty="0" err="1" smtClean="0">
                <a:latin typeface="Andale Mono" charset="0"/>
                <a:ea typeface="Andale Mono" charset="0"/>
                <a:cs typeface="Andale Mono" charset="0"/>
              </a:rPr>
              <a:t>.</a:t>
            </a:r>
            <a:r>
              <a:rPr lang="en-US" dirty="0" err="1" smtClean="0">
                <a:solidFill>
                  <a:srgbClr val="FFC000"/>
                </a:solidFill>
                <a:latin typeface="Andale Mono" charset="0"/>
                <a:ea typeface="Andale Mono" charset="0"/>
                <a:cs typeface="Andale Mono" charset="0"/>
              </a:rPr>
              <a:t>get_rect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()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42857" y1="3922" x2="35192" y2="33170"/>
                        <a14:foregroundMark x1="19512" y1="37418" x2="26132" y2="50980"/>
                        <a14:foregroundMark x1="29617" y1="3105" x2="13240" y2="19118"/>
                        <a14:foregroundMark x1="83972" y1="28595" x2="83972" y2="28595"/>
                        <a14:foregroundMark x1="88850" y1="23203" x2="98258" y2="15033"/>
                        <a14:backgroundMark x1="98955" y1="15523" x2="98955" y2="1552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162"/>
          <a:stretch/>
        </p:blipFill>
        <p:spPr>
          <a:xfrm flipH="1">
            <a:off x="9319690" y="3224463"/>
            <a:ext cx="1675073" cy="363353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657726" y="2085473"/>
            <a:ext cx="8390021" cy="1315453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67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3049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 smtClean="0"/>
              <a:t>Some Examples of Object Oriented Programming</a:t>
            </a:r>
            <a:endParaRPr lang="en-US" sz="4000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838200" y="2348581"/>
            <a:ext cx="8209547" cy="24319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Clr>
                <a:schemeClr val="tx1"/>
              </a:buClr>
              <a:buFont typeface="+mj-lt"/>
              <a:buAutoNum type="arabicPeriod"/>
            </a:pPr>
            <a:r>
              <a:rPr lang="en-US" dirty="0" err="1" smtClean="0">
                <a:latin typeface="Andale Mono" charset="0"/>
                <a:ea typeface="Andale Mono" charset="0"/>
                <a:cs typeface="Andale Mono" charset="0"/>
              </a:rPr>
              <a:t>my_shape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=</a:t>
            </a:r>
            <a:r>
              <a:rPr lang="en-US" dirty="0" smtClean="0">
                <a:solidFill>
                  <a:srgbClr val="FFC000"/>
                </a:solidFill>
                <a:latin typeface="Andale Mono" charset="0"/>
                <a:ea typeface="Andale Mono" charset="0"/>
                <a:cs typeface="Andale Mono" charset="0"/>
              </a:rPr>
              <a:t>Surface</a:t>
            </a:r>
            <a:r>
              <a:rPr lang="en-US" dirty="0">
                <a:latin typeface="Andale Mono" charset="0"/>
                <a:ea typeface="Andale Mono" charset="0"/>
                <a:cs typeface="Andale Mono" charset="0"/>
              </a:rPr>
              <a:t>((</a:t>
            </a:r>
            <a:r>
              <a:rPr lang="en-US" dirty="0">
                <a:solidFill>
                  <a:srgbClr val="FA72FF"/>
                </a:solidFill>
                <a:latin typeface="Andale Mono" charset="0"/>
                <a:ea typeface="Andale Mono" charset="0"/>
                <a:cs typeface="Andale Mono" charset="0"/>
              </a:rPr>
              <a:t>100</a:t>
            </a:r>
            <a:r>
              <a:rPr lang="en-US" dirty="0">
                <a:latin typeface="Andale Mono" charset="0"/>
                <a:ea typeface="Andale Mono" charset="0"/>
                <a:cs typeface="Andale Mono" charset="0"/>
              </a:rPr>
              <a:t>,</a:t>
            </a:r>
            <a:r>
              <a:rPr lang="en-US" dirty="0">
                <a:solidFill>
                  <a:srgbClr val="FA72FF"/>
                </a:solidFill>
                <a:latin typeface="Andale Mono" charset="0"/>
                <a:ea typeface="Andale Mono" charset="0"/>
                <a:cs typeface="Andale Mono" charset="0"/>
              </a:rPr>
              <a:t>50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))</a:t>
            </a:r>
          </a:p>
          <a:p>
            <a:pPr marL="514350" indent="-514350">
              <a:buClr>
                <a:schemeClr val="tx1"/>
              </a:buClr>
              <a:buFont typeface="+mj-lt"/>
              <a:buAutoNum type="arabicPeriod"/>
            </a:pPr>
            <a:r>
              <a:rPr lang="en-US" dirty="0" err="1" smtClean="0">
                <a:solidFill>
                  <a:schemeClr val="accent4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my_shape</a:t>
            </a:r>
            <a:r>
              <a:rPr lang="en-US" dirty="0" err="1" smtClean="0">
                <a:latin typeface="Andale Mono" charset="0"/>
                <a:ea typeface="Andale Mono" charset="0"/>
                <a:cs typeface="Andale Mono" charset="0"/>
              </a:rPr>
              <a:t>.</a:t>
            </a:r>
            <a:r>
              <a:rPr lang="en-US" dirty="0" err="1" smtClean="0">
                <a:solidFill>
                  <a:srgbClr val="FFC000"/>
                </a:solidFill>
                <a:latin typeface="Andale Mono" charset="0"/>
                <a:ea typeface="Andale Mono" charset="0"/>
                <a:cs typeface="Andale Mono" charset="0"/>
              </a:rPr>
              <a:t>fill</a:t>
            </a:r>
            <a:r>
              <a:rPr lang="en-US" dirty="0">
                <a:latin typeface="Andale Mono" charset="0"/>
                <a:ea typeface="Andale Mono" charset="0"/>
                <a:cs typeface="Andale Mono" charset="0"/>
              </a:rPr>
              <a:t>((</a:t>
            </a:r>
            <a:r>
              <a:rPr lang="en-US" dirty="0">
                <a:solidFill>
                  <a:srgbClr val="FA72FF"/>
                </a:solidFill>
                <a:latin typeface="Andale Mono" charset="0"/>
                <a:ea typeface="Andale Mono" charset="0"/>
                <a:cs typeface="Andale Mono" charset="0"/>
              </a:rPr>
              <a:t>0</a:t>
            </a:r>
            <a:r>
              <a:rPr lang="en-US" dirty="0">
                <a:latin typeface="Andale Mono" charset="0"/>
                <a:ea typeface="Andale Mono" charset="0"/>
                <a:cs typeface="Andale Mono" charset="0"/>
              </a:rPr>
              <a:t>,</a:t>
            </a:r>
            <a:r>
              <a:rPr lang="en-US" dirty="0">
                <a:solidFill>
                  <a:srgbClr val="FA72FF"/>
                </a:solidFill>
                <a:latin typeface="Andale Mono" charset="0"/>
                <a:ea typeface="Andale Mono" charset="0"/>
                <a:cs typeface="Andale Mono" charset="0"/>
              </a:rPr>
              <a:t>0</a:t>
            </a:r>
            <a:r>
              <a:rPr lang="en-US" dirty="0">
                <a:latin typeface="Andale Mono" charset="0"/>
                <a:ea typeface="Andale Mono" charset="0"/>
                <a:cs typeface="Andale Mono" charset="0"/>
              </a:rPr>
              <a:t>,</a:t>
            </a:r>
            <a:r>
              <a:rPr lang="en-US" dirty="0">
                <a:solidFill>
                  <a:srgbClr val="FA72FF"/>
                </a:solidFill>
                <a:latin typeface="Andale Mono" charset="0"/>
                <a:ea typeface="Andale Mono" charset="0"/>
                <a:cs typeface="Andale Mono" charset="0"/>
              </a:rPr>
              <a:t>255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))</a:t>
            </a:r>
          </a:p>
          <a:p>
            <a:pPr marL="514350" indent="-514350">
              <a:buClr>
                <a:schemeClr val="tx1"/>
              </a:buClr>
              <a:buFont typeface="+mj-lt"/>
              <a:buAutoNum type="arabicPeriod"/>
            </a:pPr>
            <a:r>
              <a:rPr lang="en-US" dirty="0" err="1" smtClean="0">
                <a:latin typeface="Andale Mono" charset="0"/>
                <a:ea typeface="Andale Mono" charset="0"/>
                <a:cs typeface="Andale Mono" charset="0"/>
              </a:rPr>
              <a:t>my_shape_rect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 = </a:t>
            </a:r>
            <a:r>
              <a:rPr lang="en-US" dirty="0" err="1" smtClean="0">
                <a:solidFill>
                  <a:schemeClr val="accent4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my_shape</a:t>
            </a:r>
            <a:r>
              <a:rPr lang="en-US" dirty="0" err="1" smtClean="0">
                <a:latin typeface="Andale Mono" charset="0"/>
                <a:ea typeface="Andale Mono" charset="0"/>
                <a:cs typeface="Andale Mono" charset="0"/>
              </a:rPr>
              <a:t>.</a:t>
            </a:r>
            <a:r>
              <a:rPr lang="en-US" dirty="0" err="1" smtClean="0">
                <a:solidFill>
                  <a:srgbClr val="FFC000"/>
                </a:solidFill>
                <a:latin typeface="Andale Mono" charset="0"/>
                <a:ea typeface="Andale Mono" charset="0"/>
                <a:cs typeface="Andale Mono" charset="0"/>
              </a:rPr>
              <a:t>get_rect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()</a:t>
            </a:r>
          </a:p>
          <a:p>
            <a:pPr marL="514350" indent="-514350">
              <a:buClr>
                <a:schemeClr val="tx1"/>
              </a:buClr>
              <a:buFont typeface="+mj-lt"/>
              <a:buAutoNum type="arabicPeriod"/>
            </a:pPr>
            <a:r>
              <a:rPr lang="en-US" dirty="0" err="1" smtClean="0">
                <a:solidFill>
                  <a:schemeClr val="accent4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my_shape_rect</a:t>
            </a:r>
            <a:r>
              <a:rPr lang="en-US" dirty="0" err="1" smtClean="0">
                <a:latin typeface="Andale Mono" charset="0"/>
                <a:ea typeface="Andale Mono" charset="0"/>
                <a:cs typeface="Andale Mono" charset="0"/>
              </a:rPr>
              <a:t>.</a:t>
            </a:r>
            <a:r>
              <a:rPr lang="en-US" dirty="0" err="1" smtClean="0">
                <a:solidFill>
                  <a:schemeClr val="accent4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topleft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dirty="0">
                <a:latin typeface="Andale Mono" charset="0"/>
                <a:ea typeface="Andale Mono" charset="0"/>
                <a:cs typeface="Andale Mono" charset="0"/>
              </a:rPr>
              <a:t>= (</a:t>
            </a:r>
            <a:r>
              <a:rPr lang="en-US" dirty="0">
                <a:solidFill>
                  <a:srgbClr val="FA72FF"/>
                </a:solidFill>
                <a:latin typeface="Andale Mono" charset="0"/>
                <a:ea typeface="Andale Mono" charset="0"/>
                <a:cs typeface="Andale Mono" charset="0"/>
              </a:rPr>
              <a:t>200</a:t>
            </a:r>
            <a:r>
              <a:rPr lang="en-US" dirty="0">
                <a:latin typeface="Andale Mono" charset="0"/>
                <a:ea typeface="Andale Mono" charset="0"/>
                <a:cs typeface="Andale Mono" charset="0"/>
              </a:rPr>
              <a:t>,</a:t>
            </a:r>
            <a:r>
              <a:rPr lang="en-US" dirty="0">
                <a:solidFill>
                  <a:srgbClr val="FA72FF"/>
                </a:solidFill>
                <a:latin typeface="Andale Mono" charset="0"/>
                <a:ea typeface="Andale Mono" charset="0"/>
                <a:cs typeface="Andale Mono" charset="0"/>
              </a:rPr>
              <a:t>150</a:t>
            </a:r>
            <a:r>
              <a:rPr lang="en-US" dirty="0">
                <a:latin typeface="Andale Mono" charset="0"/>
                <a:ea typeface="Andale Mono" charset="0"/>
                <a:cs typeface="Andale Mono" charset="0"/>
              </a:rPr>
              <a:t>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42857" y1="3922" x2="35192" y2="33170"/>
                        <a14:foregroundMark x1="19512" y1="37418" x2="26132" y2="50980"/>
                        <a14:foregroundMark x1="29617" y1="3105" x2="13240" y2="19118"/>
                        <a14:foregroundMark x1="83972" y1="28595" x2="83972" y2="28595"/>
                        <a14:foregroundMark x1="88850" y1="23203" x2="98258" y2="15033"/>
                        <a14:backgroundMark x1="98955" y1="15523" x2="98955" y2="1552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162"/>
          <a:stretch/>
        </p:blipFill>
        <p:spPr>
          <a:xfrm flipH="1">
            <a:off x="9319690" y="3224463"/>
            <a:ext cx="1675073" cy="363353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57726" y="2085473"/>
            <a:ext cx="8390021" cy="1764632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838200" y="4819065"/>
            <a:ext cx="8209547" cy="1411705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chemeClr val="tx1"/>
              </a:buClr>
              <a:buNone/>
            </a:pPr>
            <a:r>
              <a:rPr lang="en-US" dirty="0" smtClean="0">
                <a:ea typeface="Andale Mono" charset="0"/>
                <a:cs typeface="Andale Mono" charset="0"/>
              </a:rPr>
              <a:t>what will print? 	</a:t>
            </a:r>
          </a:p>
          <a:p>
            <a:pPr marL="0" indent="0">
              <a:buClr>
                <a:schemeClr val="tx1"/>
              </a:buClr>
              <a:buNone/>
            </a:pP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	print(type( </a:t>
            </a:r>
            <a:r>
              <a:rPr lang="en-US" dirty="0" err="1" smtClean="0">
                <a:latin typeface="Andale Mono" charset="0"/>
                <a:ea typeface="Andale Mono" charset="0"/>
                <a:cs typeface="Andale Mono" charset="0"/>
              </a:rPr>
              <a:t>my_shape.get_rect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() ))</a:t>
            </a:r>
          </a:p>
          <a:p>
            <a:pPr marL="0" indent="0">
              <a:buClr>
                <a:schemeClr val="tx1"/>
              </a:buClr>
              <a:buNone/>
            </a:pP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	print(type( </a:t>
            </a:r>
            <a:r>
              <a:rPr lang="en-US" dirty="0" err="1" smtClean="0">
                <a:latin typeface="Andale Mono" charset="0"/>
                <a:ea typeface="Andale Mono" charset="0"/>
                <a:cs typeface="Andale Mono" charset="0"/>
              </a:rPr>
              <a:t>my_shape.get_rect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   ))</a:t>
            </a:r>
          </a:p>
          <a:p>
            <a:pPr marL="0" indent="0">
              <a:buClr>
                <a:schemeClr val="tx1"/>
              </a:buClr>
              <a:buNone/>
            </a:pP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	print(</a:t>
            </a:r>
            <a:r>
              <a:rPr lang="en-US" dirty="0" err="1" smtClean="0">
                <a:latin typeface="Andale Mono" charset="0"/>
                <a:ea typeface="Andale Mono" charset="0"/>
                <a:cs typeface="Andale Mono" charset="0"/>
              </a:rPr>
              <a:t>my_shape_rect.topright</a:t>
            </a:r>
            <a:r>
              <a:rPr lang="en-US" dirty="0">
                <a:latin typeface="Andale Mono" charset="0"/>
                <a:ea typeface="Andale Mono" charset="0"/>
                <a:cs typeface="Andale Mono" charset="0"/>
              </a:rPr>
              <a:t>)</a:t>
            </a:r>
            <a:endParaRPr lang="en-US" dirty="0">
              <a:solidFill>
                <a:schemeClr val="accent4">
                  <a:lumMod val="60000"/>
                  <a:lumOff val="40000"/>
                </a:schemeClr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buClr>
                <a:schemeClr val="tx1"/>
              </a:buClr>
              <a:buNone/>
            </a:pPr>
            <a:endParaRPr lang="en-US" dirty="0">
              <a:latin typeface="Andale Mono" charset="0"/>
              <a:ea typeface="Andale Mono" charset="0"/>
              <a:cs typeface="Andale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5031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Let's Do Stuff!</a:t>
            </a:r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988" b="95808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53694" y="796865"/>
            <a:ext cx="8076927" cy="5395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871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608469" y="3209071"/>
            <a:ext cx="2533235" cy="107711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Let's Do Stuff!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6196" y="1695033"/>
            <a:ext cx="6767762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Display a rectangle</a:t>
            </a:r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marL="514350" indent="-514350">
              <a:buClr>
                <a:schemeClr val="tx1"/>
              </a:buClr>
              <a:buFont typeface="+mj-lt"/>
              <a:buAutoNum type="arabicPeriod"/>
            </a:pPr>
            <a:r>
              <a:rPr lang="en-US" dirty="0">
                <a:solidFill>
                  <a:srgbClr val="92D050"/>
                </a:solidFill>
              </a:rPr>
              <a:t>CHANGE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THE</a:t>
            </a:r>
            <a:r>
              <a:rPr lang="en-US" dirty="0"/>
              <a:t> </a:t>
            </a:r>
            <a:r>
              <a:rPr lang="en-US" dirty="0">
                <a:solidFill>
                  <a:srgbClr val="FFC000"/>
                </a:solidFill>
              </a:rPr>
              <a:t>COLOR</a:t>
            </a:r>
            <a:r>
              <a:rPr lang="en-US" dirty="0"/>
              <a:t> </a:t>
            </a:r>
            <a:r>
              <a:rPr lang="en-US" dirty="0">
                <a:solidFill>
                  <a:srgbClr val="00B0F0"/>
                </a:solidFill>
              </a:rPr>
              <a:t>WHEN</a:t>
            </a:r>
            <a:r>
              <a:rPr lang="en-US" dirty="0"/>
              <a:t> 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WE</a:t>
            </a:r>
            <a:r>
              <a:rPr lang="en-US" dirty="0"/>
              <a:t> </a:t>
            </a:r>
            <a:r>
              <a:rPr lang="en-US" dirty="0" smtClean="0">
                <a:solidFill>
                  <a:srgbClr val="FFFF00"/>
                </a:solidFill>
              </a:rPr>
              <a:t>CLICK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solidFill>
                <a:srgbClr val="FFFF00"/>
              </a:solidFill>
            </a:endParaRPr>
          </a:p>
          <a:p>
            <a:pPr marL="514350" indent="-514350">
              <a:buClr>
                <a:schemeClr val="tx1"/>
              </a:buClr>
              <a:buFont typeface="+mj-lt"/>
              <a:buAutoNum type="arabicPeriod"/>
            </a:pPr>
            <a:r>
              <a:rPr lang="en-US" dirty="0">
                <a:solidFill>
                  <a:srgbClr val="92D050"/>
                </a:solidFill>
              </a:rPr>
              <a:t>CHANGE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THE</a:t>
            </a:r>
            <a:r>
              <a:rPr lang="en-US" dirty="0"/>
              <a:t> </a:t>
            </a:r>
            <a:r>
              <a:rPr lang="en-US" dirty="0">
                <a:solidFill>
                  <a:srgbClr val="FFC000"/>
                </a:solidFill>
              </a:rPr>
              <a:t>COLOR</a:t>
            </a:r>
            <a:r>
              <a:rPr lang="en-US" dirty="0"/>
              <a:t> </a:t>
            </a:r>
            <a:r>
              <a:rPr lang="en-US" dirty="0">
                <a:solidFill>
                  <a:srgbClr val="00B0F0"/>
                </a:solidFill>
              </a:rPr>
              <a:t>WHEN</a:t>
            </a:r>
            <a:r>
              <a:rPr lang="en-US" dirty="0"/>
              <a:t> 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WE</a:t>
            </a:r>
            <a:r>
              <a:rPr lang="en-US" dirty="0"/>
              <a:t> </a:t>
            </a:r>
            <a:r>
              <a:rPr lang="en-US" dirty="0" smtClean="0">
                <a:solidFill>
                  <a:srgbClr val="FFFF00"/>
                </a:solidFill>
              </a:rPr>
              <a:t>CLICK </a:t>
            </a:r>
            <a:r>
              <a:rPr lang="en-US" dirty="0" smtClean="0"/>
              <a:t>ON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Make the rectangle move back and forth</a:t>
            </a:r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Replace the rectangle with an image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324849" y="1690688"/>
            <a:ext cx="1129468" cy="562918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7603958" y="3694239"/>
            <a:ext cx="253774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/>
              <a:t>THE RECTANGLE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603958" y="4529191"/>
            <a:ext cx="1700463" cy="72302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1563" b="90000" l="10000" r="96250">
                        <a14:foregroundMark x1="76719" y1="37969" x2="21250" y2="70625"/>
                        <a14:foregroundMark x1="26406" y1="38125" x2="80000" y2="70156"/>
                        <a14:foregroundMark x1="20781" y1="43750" x2="81563" y2="43906"/>
                        <a14:foregroundMark x1="67344" y1="37188" x2="33125" y2="37188"/>
                        <a14:foregroundMark x1="33125" y1="67813" x2="69219" y2="68125"/>
                        <a14:foregroundMark x1="82031" y1="67188" x2="82813" y2="743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2068" t="23395" r="5915" b="21157"/>
          <a:stretch/>
        </p:blipFill>
        <p:spPr>
          <a:xfrm>
            <a:off x="6737684" y="5563947"/>
            <a:ext cx="1457850" cy="985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282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2.96296E-6 L -0.51966 0.0044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990" y="2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51966 0.0044 L 6.25E-7 -2.96296E-6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77" y="-2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225716" cy="1325563"/>
          </a:xfrm>
        </p:spPr>
        <p:txBody>
          <a:bodyPr/>
          <a:lstStyle/>
          <a:p>
            <a:r>
              <a:rPr lang="en-US" dirty="0" smtClean="0"/>
              <a:t>More Ideas</a:t>
            </a:r>
            <a:endParaRPr lang="en-US" sz="3200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815689" y="1678656"/>
            <a:ext cx="11111163" cy="5032375"/>
          </a:xfrm>
        </p:spPr>
        <p:txBody>
          <a:bodyPr/>
          <a:lstStyle/>
          <a:p>
            <a:r>
              <a:rPr lang="en-US" sz="2400" dirty="0" smtClean="0"/>
              <a:t>Move the image in two dimensions</a:t>
            </a:r>
          </a:p>
          <a:p>
            <a:r>
              <a:rPr lang="en-US" sz="2400" dirty="0" smtClean="0">
                <a:ea typeface="Consolas" charset="0"/>
                <a:cs typeface="Consolas" charset="0"/>
              </a:rPr>
              <a:t>Change the cursor images</a:t>
            </a:r>
          </a:p>
          <a:p>
            <a:r>
              <a:rPr lang="en-US" sz="2400" dirty="0" smtClean="0">
                <a:ea typeface="Consolas" charset="0"/>
                <a:cs typeface="Consolas" charset="0"/>
              </a:rPr>
              <a:t>Make the image move faster when you click on it.</a:t>
            </a:r>
          </a:p>
          <a:p>
            <a:r>
              <a:rPr lang="en-US" sz="2400" dirty="0" smtClean="0">
                <a:ea typeface="Consolas" charset="0"/>
                <a:cs typeface="Consolas" charset="0"/>
              </a:rPr>
              <a:t>Make it move more erratically</a:t>
            </a:r>
          </a:p>
          <a:p>
            <a:r>
              <a:rPr lang="en-US" sz="2400" dirty="0" smtClean="0">
                <a:ea typeface="Consolas" charset="0"/>
                <a:cs typeface="Consolas" charset="0"/>
              </a:rPr>
              <a:t>Change the theme</a:t>
            </a:r>
          </a:p>
          <a:p>
            <a:r>
              <a:rPr lang="en-US" sz="2400" dirty="0" smtClean="0">
                <a:ea typeface="Consolas" charset="0"/>
                <a:cs typeface="Consolas" charset="0"/>
              </a:rPr>
              <a:t>Have more images appear</a:t>
            </a:r>
          </a:p>
          <a:p>
            <a:r>
              <a:rPr lang="en-US" sz="2400" dirty="0" smtClean="0">
                <a:ea typeface="Consolas" charset="0"/>
                <a:cs typeface="Consolas" charset="0"/>
              </a:rPr>
              <a:t>Have the images disappear after a time</a:t>
            </a:r>
          </a:p>
          <a:p>
            <a:r>
              <a:rPr lang="en-US" sz="2400" dirty="0" smtClean="0">
                <a:ea typeface="Consolas" charset="0"/>
                <a:cs typeface="Consolas" charset="0"/>
              </a:rPr>
              <a:t>Add a score board</a:t>
            </a:r>
          </a:p>
          <a:p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26759" y="3378617"/>
            <a:ext cx="4514461" cy="382671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56053" y="176562"/>
            <a:ext cx="4485167" cy="3801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59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673" y="-1"/>
            <a:ext cx="12129327" cy="6858001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9043" y="140535"/>
            <a:ext cx="3990473" cy="1325563"/>
          </a:xfrm>
        </p:spPr>
        <p:txBody>
          <a:bodyPr/>
          <a:lstStyle/>
          <a:p>
            <a:r>
              <a:rPr lang="en-US" dirty="0" smtClean="0"/>
              <a:t>A Final Note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8992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2414" y="67240"/>
            <a:ext cx="9806152" cy="679076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-10510" y="4847482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bg1"/>
                </a:solidFill>
              </a:rPr>
              <a:t>Rebecca Czyrnik</a:t>
            </a:r>
          </a:p>
          <a:p>
            <a:pPr algn="ctr"/>
            <a:r>
              <a:rPr lang="en-US" sz="1600" dirty="0" smtClean="0">
                <a:solidFill>
                  <a:schemeClr val="bg1"/>
                </a:solidFill>
              </a:rPr>
              <a:t>Galvanize Data Science Resident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9299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it?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367506"/>
            <a:ext cx="6350000" cy="500380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6848656" y="-1122948"/>
            <a:ext cx="4006487" cy="963340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62000" b="1" cap="none" spc="0" dirty="0" smtClean="0">
                <a:ln/>
                <a:solidFill>
                  <a:srgbClr val="00B0F0"/>
                </a:solidFill>
                <a:effectLst/>
              </a:rPr>
              <a:t>?</a:t>
            </a:r>
            <a:endParaRPr lang="en-US" sz="62000" b="1" cap="none" spc="0" dirty="0">
              <a:ln/>
              <a:solidFill>
                <a:srgbClr val="00B0F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53988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it?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367506"/>
            <a:ext cx="6350000" cy="50038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01223" y="1482141"/>
            <a:ext cx="4552577" cy="4758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902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My Story</a:t>
            </a:r>
            <a:endParaRPr lang="en-US" dirty="0"/>
          </a:p>
        </p:txBody>
      </p:sp>
      <p:pic>
        <p:nvPicPr>
          <p:cNvPr id="5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5631" y="1482579"/>
            <a:ext cx="5329326" cy="4351338"/>
          </a:xfrm>
        </p:spPr>
      </p:pic>
      <p:sp>
        <p:nvSpPr>
          <p:cNvPr id="6" name="Rectangle 5"/>
          <p:cNvSpPr/>
          <p:nvPr/>
        </p:nvSpPr>
        <p:spPr>
          <a:xfrm>
            <a:off x="6399631" y="4501497"/>
            <a:ext cx="460408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/>
              <a:t>www.raywenderlich.com</a:t>
            </a:r>
            <a:r>
              <a:rPr lang="en-US" dirty="0"/>
              <a:t>/24252/beginning-game-programming-for-teens-with-python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1667" y="1690688"/>
            <a:ext cx="3175000" cy="26035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399631" y="5187586"/>
            <a:ext cx="402539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Check comments for updated </a:t>
            </a:r>
            <a:r>
              <a:rPr lang="en-US"/>
              <a:t>code </a:t>
            </a:r>
            <a:r>
              <a:rPr lang="en-US" smtClean="0"/>
              <a:t>(</a:t>
            </a:r>
            <a:r>
              <a:rPr lang="en-US" dirty="0"/>
              <a:t>thank you </a:t>
            </a:r>
            <a:r>
              <a:rPr lang="en-US" dirty="0" err="1"/>
              <a:t>masterf</a:t>
            </a:r>
            <a:r>
              <a:rPr lang="en-US" dirty="0"/>
              <a:t>​00)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3599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But really, why?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174249"/>
          </a:xfrm>
        </p:spPr>
        <p:txBody>
          <a:bodyPr/>
          <a:lstStyle/>
          <a:p>
            <a:r>
              <a:rPr lang="en-US" sz="2400" dirty="0" smtClean="0"/>
              <a:t>Adds color and shape to your </a:t>
            </a:r>
            <a:r>
              <a:rPr lang="en-US" sz="2400" dirty="0" smtClean="0"/>
              <a:t>program* and allows </a:t>
            </a:r>
            <a:r>
              <a:rPr lang="en-US" sz="2400" dirty="0" smtClean="0"/>
              <a:t>you to do more things</a:t>
            </a:r>
          </a:p>
          <a:p>
            <a:r>
              <a:rPr lang="en-US" dirty="0" smtClean="0"/>
              <a:t>Stepping stone to more advanced Python.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78832" y="3134811"/>
            <a:ext cx="4567989" cy="244144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6034" y="3137859"/>
            <a:ext cx="45720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494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Today's Goal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527" y="1690688"/>
            <a:ext cx="6400800" cy="3600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06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Today's Goal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527" y="3766136"/>
            <a:ext cx="2711115" cy="152500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436396" y="1823357"/>
            <a:ext cx="6488278" cy="3467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117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3049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 smtClean="0"/>
              <a:t>Some Examples of Object Oriented Programming</a:t>
            </a:r>
            <a:endParaRPr lang="en-US" sz="4000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838200" y="2348581"/>
            <a:ext cx="8209547" cy="17517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Clr>
                <a:schemeClr val="tx1"/>
              </a:buClr>
              <a:buFont typeface="+mj-lt"/>
              <a:buAutoNum type="arabicPeriod"/>
            </a:pPr>
            <a:r>
              <a:rPr lang="en-US" dirty="0" err="1" smtClean="0">
                <a:latin typeface="Andale Mono" charset="0"/>
                <a:ea typeface="Andale Mono" charset="0"/>
                <a:cs typeface="Andale Mono" charset="0"/>
              </a:rPr>
              <a:t>my_shape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=</a:t>
            </a:r>
            <a:r>
              <a:rPr lang="en-US" dirty="0" smtClean="0">
                <a:solidFill>
                  <a:srgbClr val="FFC000"/>
                </a:solidFill>
                <a:latin typeface="Andale Mono" charset="0"/>
                <a:ea typeface="Andale Mono" charset="0"/>
                <a:cs typeface="Andale Mono" charset="0"/>
              </a:rPr>
              <a:t>Surface</a:t>
            </a:r>
            <a:r>
              <a:rPr lang="en-US" dirty="0">
                <a:latin typeface="Andale Mono" charset="0"/>
                <a:ea typeface="Andale Mono" charset="0"/>
                <a:cs typeface="Andale Mono" charset="0"/>
              </a:rPr>
              <a:t>((</a:t>
            </a:r>
            <a:r>
              <a:rPr lang="en-US" dirty="0">
                <a:solidFill>
                  <a:srgbClr val="FA72FF"/>
                </a:solidFill>
                <a:latin typeface="Andale Mono" charset="0"/>
                <a:ea typeface="Andale Mono" charset="0"/>
                <a:cs typeface="Andale Mono" charset="0"/>
              </a:rPr>
              <a:t>100</a:t>
            </a:r>
            <a:r>
              <a:rPr lang="en-US" dirty="0">
                <a:latin typeface="Andale Mono" charset="0"/>
                <a:ea typeface="Andale Mono" charset="0"/>
                <a:cs typeface="Andale Mono" charset="0"/>
              </a:rPr>
              <a:t>,</a:t>
            </a:r>
            <a:r>
              <a:rPr lang="en-US" dirty="0">
                <a:solidFill>
                  <a:srgbClr val="FA72FF"/>
                </a:solidFill>
                <a:latin typeface="Andale Mono" charset="0"/>
                <a:ea typeface="Andale Mono" charset="0"/>
                <a:cs typeface="Andale Mono" charset="0"/>
              </a:rPr>
              <a:t>50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))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42857" y1="3922" x2="35192" y2="33170"/>
                        <a14:foregroundMark x1="19512" y1="37418" x2="26132" y2="50980"/>
                        <a14:foregroundMark x1="29617" y1="3105" x2="13240" y2="19118"/>
                        <a14:foregroundMark x1="83972" y1="28595" x2="83972" y2="28595"/>
                        <a14:foregroundMark x1="88850" y1="23203" x2="98258" y2="15033"/>
                        <a14:backgroundMark x1="98955" y1="15523" x2="98955" y2="1552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162"/>
          <a:stretch/>
        </p:blipFill>
        <p:spPr>
          <a:xfrm flipH="1">
            <a:off x="9319690" y="3224463"/>
            <a:ext cx="1675073" cy="3633537"/>
          </a:xfrm>
          <a:prstGeom prst="rect">
            <a:avLst/>
          </a:prstGeo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838199" y="3224463"/>
            <a:ext cx="8209547" cy="17517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chemeClr val="tx1"/>
              </a:buClr>
              <a:buNone/>
            </a:pPr>
            <a:r>
              <a:rPr lang="en-US" dirty="0" smtClean="0">
                <a:ea typeface="Andale Mono" charset="0"/>
                <a:cs typeface="Andale Mono" charset="0"/>
              </a:rPr>
              <a:t>compare to	  </a:t>
            </a:r>
            <a:r>
              <a:rPr lang="en-US" dirty="0" err="1" smtClean="0">
                <a:latin typeface="Andale Mono" charset="0"/>
                <a:ea typeface="Andale Mono" charset="0"/>
                <a:cs typeface="Andale Mono" charset="0"/>
              </a:rPr>
              <a:t>my_shape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=</a:t>
            </a:r>
            <a:r>
              <a:rPr lang="en-US" dirty="0" smtClean="0">
                <a:solidFill>
                  <a:srgbClr val="FFC000"/>
                </a:solidFill>
                <a:latin typeface="Andale Mono" charset="0"/>
                <a:ea typeface="Andale Mono" charset="0"/>
                <a:cs typeface="Andale Mono" charset="0"/>
              </a:rPr>
              <a:t>Surface</a:t>
            </a:r>
          </a:p>
          <a:p>
            <a:pPr marL="0" indent="0">
              <a:buClr>
                <a:schemeClr val="tx1"/>
              </a:buClr>
              <a:buNone/>
            </a:pP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	and 	</a:t>
            </a:r>
            <a:r>
              <a:rPr lang="en-US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dirty="0" err="1" smtClean="0">
                <a:latin typeface="Andale Mono" charset="0"/>
                <a:ea typeface="Andale Mono" charset="0"/>
                <a:cs typeface="Andale Mono" charset="0"/>
              </a:rPr>
              <a:t>my_shape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=</a:t>
            </a:r>
            <a:r>
              <a:rPr lang="en-US" dirty="0" smtClean="0">
                <a:solidFill>
                  <a:srgbClr val="FFC000"/>
                </a:solidFill>
                <a:latin typeface="Andale Mono" charset="0"/>
                <a:ea typeface="Andale Mono" charset="0"/>
                <a:cs typeface="Andale Mono" charset="0"/>
              </a:rPr>
              <a:t>Surface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(</a:t>
            </a:r>
            <a:r>
              <a:rPr lang="en-US" dirty="0" smtClean="0">
                <a:solidFill>
                  <a:srgbClr val="FA72FF"/>
                </a:solidFill>
                <a:latin typeface="Andale Mono" charset="0"/>
                <a:ea typeface="Andale Mono" charset="0"/>
                <a:cs typeface="Andale Mono" charset="0"/>
              </a:rPr>
              <a:t>100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,</a:t>
            </a:r>
            <a:r>
              <a:rPr lang="en-US" dirty="0" smtClean="0">
                <a:solidFill>
                  <a:srgbClr val="FA72FF"/>
                </a:solidFill>
                <a:latin typeface="Andale Mono" charset="0"/>
                <a:ea typeface="Andale Mono" charset="0"/>
                <a:cs typeface="Andale Mono" charset="0"/>
              </a:rPr>
              <a:t>50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)</a:t>
            </a:r>
            <a:endParaRPr lang="en-US" dirty="0"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buClr>
                <a:schemeClr val="tx1"/>
              </a:buClr>
              <a:buNone/>
            </a:pPr>
            <a:endParaRPr lang="en-US" dirty="0" smtClean="0">
              <a:latin typeface="Andale Mono" charset="0"/>
              <a:ea typeface="Andale Mono" charset="0"/>
              <a:cs typeface="Andale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784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1757</TotalTime>
  <Words>333</Words>
  <Application>Microsoft Macintosh PowerPoint</Application>
  <PresentationFormat>Widescreen</PresentationFormat>
  <Paragraphs>76</Paragraphs>
  <Slides>18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Andale Mono</vt:lpstr>
      <vt:lpstr>Calibri</vt:lpstr>
      <vt:lpstr>Calibri Light</vt:lpstr>
      <vt:lpstr>Consolas</vt:lpstr>
      <vt:lpstr>Arial</vt:lpstr>
      <vt:lpstr>Office Theme</vt:lpstr>
      <vt:lpstr>Hello!</vt:lpstr>
      <vt:lpstr>PowerPoint Presentation</vt:lpstr>
      <vt:lpstr>What is it?</vt:lpstr>
      <vt:lpstr>What is it?</vt:lpstr>
      <vt:lpstr>My Story</vt:lpstr>
      <vt:lpstr>But really, why?</vt:lpstr>
      <vt:lpstr>Today's Goal</vt:lpstr>
      <vt:lpstr>Today's Goal</vt:lpstr>
      <vt:lpstr>Some Examples of Object Oriented Programming</vt:lpstr>
      <vt:lpstr>Some Examples of Object Oriented Programming</vt:lpstr>
      <vt:lpstr>Some Examples of Object Oriented Programming</vt:lpstr>
      <vt:lpstr>Some Examples of Object Oriented Programming</vt:lpstr>
      <vt:lpstr>Some Examples of Object Oriented Programming</vt:lpstr>
      <vt:lpstr>Some Examples of Object Oriented Programming</vt:lpstr>
      <vt:lpstr>Let's Do Stuff!</vt:lpstr>
      <vt:lpstr>Let's Do Stuff!</vt:lpstr>
      <vt:lpstr>More Ideas</vt:lpstr>
      <vt:lpstr>A Final Note</vt:lpstr>
    </vt:vector>
  </TitlesOfParts>
  <Company/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Rebecca Czyrnik</dc:creator>
  <cp:lastModifiedBy>Rebecca Czyrnik</cp:lastModifiedBy>
  <cp:revision>38</cp:revision>
  <dcterms:created xsi:type="dcterms:W3CDTF">2018-07-04T02:45:04Z</dcterms:created>
  <dcterms:modified xsi:type="dcterms:W3CDTF">2018-07-19T21:53:40Z</dcterms:modified>
</cp:coreProperties>
</file>

<file path=docProps/thumbnail.jpeg>
</file>